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8"/>
  </p:notesMasterIdLst>
  <p:sldIdLst>
    <p:sldId id="256" r:id="rId2"/>
    <p:sldId id="258" r:id="rId3"/>
    <p:sldId id="259" r:id="rId4"/>
    <p:sldId id="263" r:id="rId5"/>
    <p:sldId id="264" r:id="rId6"/>
    <p:sldId id="278" r:id="rId7"/>
    <p:sldId id="269" r:id="rId8"/>
    <p:sldId id="274" r:id="rId9"/>
    <p:sldId id="265" r:id="rId10"/>
    <p:sldId id="281" r:id="rId11"/>
    <p:sldId id="277" r:id="rId12"/>
    <p:sldId id="266" r:id="rId13"/>
    <p:sldId id="267" r:id="rId14"/>
    <p:sldId id="268" r:id="rId15"/>
    <p:sldId id="279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38" y="1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D06FE-1FF6-4825-BAC7-13F1E090CF89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79AC-E824-482B-9D9A-A294EEB0ED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2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Nicht repräsentativ für alle vakanten Stellen in Deutschland sind. Die Meldequote liegt bei 40-50 %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79AC-E824-482B-9D9A-A294EEB0EDB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92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36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1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2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14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7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2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6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D9B7-6684-40EF-A1C1-1A6EDF7D1EFC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275D-8AEC-49BC-8666-CA4F908CFA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0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0216" y="286604"/>
            <a:ext cx="10455464" cy="702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216" y="1178012"/>
            <a:ext cx="10455464" cy="4691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D6BD9B7-6684-40EF-A1C1-1A6EDF7D1EFC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C24275D-8AEC-49BC-8666-CA4F908CFAB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634314" y="1037627"/>
            <a:ext cx="1052617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44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32BBC-52AF-FA13-8543-7686795C7D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Green Economy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6C487E-84BF-AF89-EC89-39E3FC7F9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800" b="1" dirty="0">
                <a:effectLst/>
                <a:latin typeface="Lato" panose="020F0502020204030203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Analyse von Online-Stellenanzeigen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cap="none" dirty="0"/>
              <a:t>Jan Engler</a:t>
            </a:r>
          </a:p>
          <a:p>
            <a:r>
              <a:rPr lang="en-US" cap="none" dirty="0"/>
              <a:t>jan.engler@rwth-aachen.de</a:t>
            </a:r>
          </a:p>
        </p:txBody>
      </p:sp>
    </p:spTree>
    <p:extLst>
      <p:ext uri="{BB962C8B-B14F-4D97-AF65-F5344CB8AC3E}">
        <p14:creationId xmlns:p14="http://schemas.microsoft.com/office/powerpoint/2010/main" val="150903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6A32C4-BF9D-07A8-379D-FFF0FB97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282"/>
          </a:xfrm>
        </p:spPr>
        <p:txBody>
          <a:bodyPr/>
          <a:lstStyle/>
          <a:p>
            <a:r>
              <a:rPr lang="de-DE" dirty="0"/>
              <a:t>Welche Wörter werden verwendet?</a:t>
            </a:r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AB39FE0B-C1FD-CAB2-E19F-1978EC721197}"/>
              </a:ext>
            </a:extLst>
          </p:cNvPr>
          <p:cNvSpPr txBox="1">
            <a:spLocks/>
          </p:cNvSpPr>
          <p:nvPr/>
        </p:nvSpPr>
        <p:spPr>
          <a:xfrm>
            <a:off x="4291914" y="1911954"/>
            <a:ext cx="3715264" cy="36127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AA33CE39-9F5E-7FD4-144C-BAE7549D97EE}"/>
              </a:ext>
            </a:extLst>
          </p:cNvPr>
          <p:cNvSpPr txBox="1">
            <a:spLocks/>
          </p:cNvSpPr>
          <p:nvPr/>
        </p:nvSpPr>
        <p:spPr>
          <a:xfrm>
            <a:off x="8684330" y="1911954"/>
            <a:ext cx="3715264" cy="36127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graphicFrame>
        <p:nvGraphicFramePr>
          <p:cNvPr id="15" name="Objekt 14">
            <a:extLst>
              <a:ext uri="{FF2B5EF4-FFF2-40B4-BE49-F238E27FC236}">
                <a16:creationId xmlns:a16="http://schemas.microsoft.com/office/drawing/2014/main" id="{A1D38CFF-BDA4-6AEE-C567-03256908B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897505"/>
              </p:ext>
            </p:extLst>
          </p:nvPr>
        </p:nvGraphicFramePr>
        <p:xfrm>
          <a:off x="8007178" y="1985576"/>
          <a:ext cx="4412808" cy="33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4390829" imgH="3295481" progId="Acrobat.Document.DC">
                  <p:embed/>
                </p:oleObj>
              </mc:Choice>
              <mc:Fallback>
                <p:oleObj name="Acrobat Document" r:id="rId2" imgW="4390829" imgH="3295481" progId="Acrobat.Document.DC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B89F9AD3-3081-0FC8-5524-B2B549622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07178" y="1985576"/>
                        <a:ext cx="4412808" cy="33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Inhaltsplatzhalter 11">
            <a:extLst>
              <a:ext uri="{FF2B5EF4-FFF2-40B4-BE49-F238E27FC236}">
                <a16:creationId xmlns:a16="http://schemas.microsoft.com/office/drawing/2014/main" id="{44DFA190-31CE-EEFA-1D84-68492C9C4672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1317841"/>
              </p:ext>
            </p:extLst>
          </p:nvPr>
        </p:nvGraphicFramePr>
        <p:xfrm>
          <a:off x="-123825" y="1985576"/>
          <a:ext cx="4412809" cy="33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390829" imgH="3295481" progId="Acrobat.Document.DC">
                  <p:embed/>
                </p:oleObj>
              </mc:Choice>
              <mc:Fallback>
                <p:oleObj name="Acrobat Document" r:id="rId4" imgW="4390829" imgH="3295481" progId="Acrobat.Document.DC">
                  <p:embed/>
                  <p:pic>
                    <p:nvPicPr>
                      <p:cNvPr id="9" name="Inhaltsplatzhalter 11">
                        <a:extLst>
                          <a:ext uri="{FF2B5EF4-FFF2-40B4-BE49-F238E27FC236}">
                            <a16:creationId xmlns:a16="http://schemas.microsoft.com/office/drawing/2014/main" id="{C6CE7C33-5224-5EED-D4C9-48F6FEA55B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23825" y="1985576"/>
                        <a:ext cx="4412809" cy="33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>
            <a:extLst>
              <a:ext uri="{FF2B5EF4-FFF2-40B4-BE49-F238E27FC236}">
                <a16:creationId xmlns:a16="http://schemas.microsoft.com/office/drawing/2014/main" id="{E2D3D07F-CF73-94BF-6766-61E993D36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15047"/>
              </p:ext>
            </p:extLst>
          </p:nvPr>
        </p:nvGraphicFramePr>
        <p:xfrm>
          <a:off x="3920075" y="1985576"/>
          <a:ext cx="4412810" cy="33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4390829" imgH="3295481" progId="Acrobat.Document.DC">
                  <p:embed/>
                </p:oleObj>
              </mc:Choice>
              <mc:Fallback>
                <p:oleObj name="Acrobat Document" r:id="rId6" imgW="4390829" imgH="3295481" progId="Acrobat.Document.DC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CC1A7921-3C66-B7FB-AD71-00FD2169F7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0075" y="1985576"/>
                        <a:ext cx="4412810" cy="33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20630A21-60F5-0272-4A24-B91A858D7EDC}"/>
              </a:ext>
            </a:extLst>
          </p:cNvPr>
          <p:cNvSpPr txBox="1"/>
          <p:nvPr/>
        </p:nvSpPr>
        <p:spPr>
          <a:xfrm>
            <a:off x="518984" y="5231027"/>
            <a:ext cx="1106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Lassen sich bestimmt Tätigkeitsfelder finden? → Clustering!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A15005-39B5-4626-EC08-7CB6214B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019" y="1986097"/>
            <a:ext cx="4125509" cy="460544"/>
          </a:xfrm>
        </p:spPr>
        <p:txBody>
          <a:bodyPr/>
          <a:lstStyle/>
          <a:p>
            <a:r>
              <a:rPr lang="de-DE" dirty="0"/>
              <a:t>Mechatroniker/in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38063E5-FA28-29F3-50B6-35CCE11F436C}"/>
              </a:ext>
            </a:extLst>
          </p:cNvPr>
          <p:cNvSpPr txBox="1">
            <a:spLocks/>
          </p:cNvSpPr>
          <p:nvPr/>
        </p:nvSpPr>
        <p:spPr>
          <a:xfrm>
            <a:off x="4750762" y="1855117"/>
            <a:ext cx="3256416" cy="82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Maschinen- und Anlagenführer/in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F03D458B-B271-10A0-54AB-074396C599F3}"/>
              </a:ext>
            </a:extLst>
          </p:cNvPr>
          <p:cNvSpPr txBox="1">
            <a:spLocks/>
          </p:cNvSpPr>
          <p:nvPr/>
        </p:nvSpPr>
        <p:spPr>
          <a:xfrm>
            <a:off x="8684330" y="1986097"/>
            <a:ext cx="4125509" cy="460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Metallbauer/in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D6327E4-1B34-11D6-FBD2-B906136D6BF0}"/>
              </a:ext>
            </a:extLst>
          </p:cNvPr>
          <p:cNvSpPr txBox="1"/>
          <p:nvPr/>
        </p:nvSpPr>
        <p:spPr>
          <a:xfrm>
            <a:off x="691978" y="1087395"/>
            <a:ext cx="1040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Word-Cloud</a:t>
            </a:r>
          </a:p>
          <a:p>
            <a:r>
              <a:rPr lang="de-DE" dirty="0"/>
              <a:t>Die am häufigsten vorkommenden Green Words sind groß dargestellt und intensiv eingefärbt.</a:t>
            </a:r>
          </a:p>
        </p:txBody>
      </p:sp>
    </p:spTree>
    <p:extLst>
      <p:ext uri="{BB962C8B-B14F-4D97-AF65-F5344CB8AC3E}">
        <p14:creationId xmlns:p14="http://schemas.microsoft.com/office/powerpoint/2010/main" val="50736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F29C1-4950-9705-CBD2-B945856B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Clustering der Green Words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23222-7F69-7BCF-DD5B-77006A04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16" y="1178012"/>
            <a:ext cx="10455464" cy="4226010"/>
          </a:xfrm>
        </p:spPr>
        <p:txBody>
          <a:bodyPr/>
          <a:lstStyle/>
          <a:p>
            <a:r>
              <a:rPr lang="de-DE" dirty="0"/>
              <a:t>Idee: (frequent) Green Words clustern </a:t>
            </a:r>
          </a:p>
          <a:p>
            <a:r>
              <a:rPr lang="de-DE" dirty="0"/>
              <a:t>Ziel: Erkennung der potenziellen Tätigkeitsbereiche in einer Green Economy</a:t>
            </a:r>
          </a:p>
          <a:p>
            <a:endParaRPr lang="de-DE" dirty="0"/>
          </a:p>
          <a:p>
            <a:r>
              <a:rPr lang="de-DE" dirty="0"/>
              <a:t>Methode: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Erstellen von Word </a:t>
            </a:r>
            <a:r>
              <a:rPr lang="de-DE" dirty="0" err="1"/>
              <a:t>Embeddings</a:t>
            </a:r>
            <a:r>
              <a:rPr lang="de-DE" dirty="0"/>
              <a:t> der Green Words (deutsches Word2Vec [1])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K-</a:t>
            </a:r>
            <a:r>
              <a:rPr lang="de-DE" dirty="0" err="1"/>
              <a:t>Means</a:t>
            </a:r>
            <a:r>
              <a:rPr lang="de-DE" dirty="0"/>
              <a:t> Clustering (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nltk</a:t>
            </a:r>
            <a:r>
              <a:rPr lang="de-DE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Per Hand: Benennung der Cluster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BB02E2C-AAEB-55AA-8B73-8CEBB44A8A77}"/>
              </a:ext>
            </a:extLst>
          </p:cNvPr>
          <p:cNvSpPr txBox="1"/>
          <p:nvPr/>
        </p:nvSpPr>
        <p:spPr>
          <a:xfrm>
            <a:off x="8965407" y="101937"/>
            <a:ext cx="645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(5) Analyse der „Green Words“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FF3622-DF9B-59E7-1570-E4312228823C}"/>
              </a:ext>
            </a:extLst>
          </p:cNvPr>
          <p:cNvSpPr txBox="1"/>
          <p:nvPr/>
        </p:nvSpPr>
        <p:spPr>
          <a:xfrm>
            <a:off x="114300" y="5721754"/>
            <a:ext cx="1226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Müller, Andreas.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Analyse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von Wort-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Vektoren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deutscher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Textkorpora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Bachelor thesis, Institute of Software Engineering and Theoretical Computer Science, TU Berlin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(2015).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73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5CB2A-210A-D30E-EA43-9B92B100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„Grüne“ Tätigkeitsbereiche Mechatroniker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C2017B-B1D7-D0A4-DC61-DED8ABAA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058399" cy="4023360"/>
          </a:xfrm>
        </p:spPr>
        <p:txBody>
          <a:bodyPr>
            <a:normAutofit/>
          </a:bodyPr>
          <a:lstStyle/>
          <a:p>
            <a:r>
              <a:rPr lang="de-DE" dirty="0"/>
              <a:t>Aus den Themenbereichen: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Green Engineering</a:t>
            </a:r>
          </a:p>
          <a:p>
            <a:pPr lvl="1"/>
            <a:r>
              <a:rPr lang="de-DE" dirty="0"/>
              <a:t>Heiztechnik, Klimatechnik, Prozessoptimierung, Umwelttechnik, Energiemanagement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Erneuerbare</a:t>
            </a:r>
            <a:r>
              <a:rPr lang="de-DE" sz="2000" dirty="0"/>
              <a:t> Energien</a:t>
            </a:r>
          </a:p>
          <a:p>
            <a:pPr lvl="1"/>
            <a:r>
              <a:rPr lang="de-DE" dirty="0"/>
              <a:t>Biogas, Energiewende, erneuerbar, Photovoltaik, Nachhaltigkeit, Umweltbewusstsein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Nachhaltige Mobilität/ E- Mobilität</a:t>
            </a:r>
            <a:endParaRPr lang="de-DE" dirty="0"/>
          </a:p>
          <a:p>
            <a:pPr lvl="1"/>
            <a:r>
              <a:rPr lang="de-DE" dirty="0"/>
              <a:t>Elektromotor, Carsharing, Gebrauchtwagen, Schienenfahrzeug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Nachhaltiges Bauen</a:t>
            </a:r>
          </a:p>
          <a:p>
            <a:pPr lvl="1"/>
            <a:r>
              <a:rPr lang="de-DE" dirty="0"/>
              <a:t>Emission, Brandschutz, Energieeffizienz, klimaneutral, Photovoltaikanlage, Reparatur, Haustechnik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4BC49D-B19A-FF2F-1434-4D15F5A1B971}"/>
              </a:ext>
            </a:extLst>
          </p:cNvPr>
          <p:cNvSpPr txBox="1"/>
          <p:nvPr/>
        </p:nvSpPr>
        <p:spPr>
          <a:xfrm>
            <a:off x="8965407" y="101937"/>
            <a:ext cx="645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(5) Analyse der „Green Words“</a:t>
            </a:r>
          </a:p>
        </p:txBody>
      </p:sp>
    </p:spTree>
    <p:extLst>
      <p:ext uri="{BB962C8B-B14F-4D97-AF65-F5344CB8AC3E}">
        <p14:creationId xmlns:p14="http://schemas.microsoft.com/office/powerpoint/2010/main" val="167594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6725D-779A-AE7A-DF3C-39B8FD0C8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286604"/>
            <a:ext cx="11392929" cy="702302"/>
          </a:xfrm>
        </p:spPr>
        <p:txBody>
          <a:bodyPr>
            <a:noAutofit/>
          </a:bodyPr>
          <a:lstStyle/>
          <a:p>
            <a:r>
              <a:rPr lang="de-DE" sz="3200" dirty="0"/>
              <a:t>„Grüne“ Tätigkeitsbereiche</a:t>
            </a:r>
            <a:br>
              <a:rPr lang="de-DE" sz="3200" dirty="0"/>
            </a:br>
            <a:r>
              <a:rPr lang="de-DE" sz="3200" dirty="0"/>
              <a:t>Maschinen- und Anlagenführer/in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6769A-C627-B1FE-219C-7E42523A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04095" cy="4023360"/>
          </a:xfrm>
        </p:spPr>
        <p:txBody>
          <a:bodyPr>
            <a:normAutofit/>
          </a:bodyPr>
          <a:lstStyle/>
          <a:p>
            <a:r>
              <a:rPr lang="de-DE" dirty="0"/>
              <a:t>Aus den Themenbereichen: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Recycling / </a:t>
            </a:r>
            <a:r>
              <a:rPr lang="de-DE" dirty="0">
                <a:solidFill>
                  <a:schemeClr val="tx1"/>
                </a:solidFill>
              </a:rPr>
              <a:t>Abfallaufbereitung </a:t>
            </a:r>
            <a:r>
              <a:rPr lang="de-DE" sz="2000" dirty="0"/>
              <a:t>:</a:t>
            </a:r>
            <a:endParaRPr lang="de-DE" dirty="0"/>
          </a:p>
          <a:p>
            <a:pPr lvl="1"/>
            <a:r>
              <a:rPr lang="de-DE" dirty="0"/>
              <a:t>Abfall, Abwasserbehandlung, Altpapier, Schrott, Recycling, Filtration, Leergut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Umweltschutz/ Landwirtschaft:</a:t>
            </a:r>
          </a:p>
          <a:p>
            <a:pPr lvl="1"/>
            <a:r>
              <a:rPr lang="de-DE" dirty="0"/>
              <a:t>Umweltschutz, Windkraft, Klimaschutz, Energiewende, Forstwirtschaft, Garten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Nachhaltige Mobilität/ E- Mobilität:</a:t>
            </a:r>
            <a:endParaRPr lang="de-DE" dirty="0"/>
          </a:p>
          <a:p>
            <a:pPr lvl="1"/>
            <a:r>
              <a:rPr lang="de-DE" dirty="0"/>
              <a:t>Batterie, Bike, Elektromobil, Elektromotor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Erneuerbare</a:t>
            </a:r>
            <a:r>
              <a:rPr lang="de-DE" sz="2000" dirty="0"/>
              <a:t> Energien:</a:t>
            </a:r>
          </a:p>
          <a:p>
            <a:pPr lvl="1"/>
            <a:r>
              <a:rPr lang="de-DE" dirty="0"/>
              <a:t>umweltgerecht, </a:t>
            </a:r>
            <a:r>
              <a:rPr lang="de-DE" dirty="0" err="1"/>
              <a:t>Biotech</a:t>
            </a:r>
            <a:r>
              <a:rPr lang="de-DE" dirty="0"/>
              <a:t>, Emission, Photovoltaik, ressourcenschonend, erneuerbar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7DA946-CE04-7A60-8598-DF1A501E3B61}"/>
              </a:ext>
            </a:extLst>
          </p:cNvPr>
          <p:cNvSpPr txBox="1"/>
          <p:nvPr/>
        </p:nvSpPr>
        <p:spPr>
          <a:xfrm>
            <a:off x="8965407" y="101937"/>
            <a:ext cx="645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(5) Analyse der „Green Words“</a:t>
            </a:r>
          </a:p>
        </p:txBody>
      </p:sp>
    </p:spTree>
    <p:extLst>
      <p:ext uri="{BB962C8B-B14F-4D97-AF65-F5344CB8AC3E}">
        <p14:creationId xmlns:p14="http://schemas.microsoft.com/office/powerpoint/2010/main" val="269757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DB09E-EF76-010D-CBC0-AD0755EC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„Grüne“ Tätigkeitsbereiche Metallbauer/in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D83F12-C689-D3EF-0AD5-277D6B5B0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970769" cy="402336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Aus den Themenbereichen: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Nachhaltiges Bauen: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Brandschutz, Fensterbau, Feuerschutz, Klimatechnik, Schallschutz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</a:rPr>
              <a:t>Kreislaufwirtschaft:</a:t>
            </a:r>
            <a:endParaRPr lang="de-DE" dirty="0">
              <a:solidFill>
                <a:schemeClr val="tx1"/>
              </a:solidFill>
            </a:endParaRPr>
          </a:p>
          <a:p>
            <a:pPr lvl="1"/>
            <a:r>
              <a:rPr lang="de-DE" dirty="0">
                <a:solidFill>
                  <a:schemeClr val="tx1"/>
                </a:solidFill>
              </a:rPr>
              <a:t>Reparatur, Abdichtung, Instandsetzung, Korrosionsschutz, langlebig, Sanierung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Erneuerbare</a:t>
            </a:r>
            <a:r>
              <a:rPr lang="de-DE" sz="2000" dirty="0">
                <a:solidFill>
                  <a:schemeClr val="tx1"/>
                </a:solidFill>
              </a:rPr>
              <a:t> Energien: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 Biogasanlage, Energiewende, erneuerbar, Klimaschutz, Wasserkraft, Windenergie</a:t>
            </a:r>
          </a:p>
          <a:p>
            <a:pPr marL="534988" indent="-45720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Recycling / Abfallaufbereitung :</a:t>
            </a:r>
          </a:p>
          <a:p>
            <a:pPr marL="444500" lvl="1" indent="-263525"/>
            <a:r>
              <a:rPr lang="de-DE" dirty="0">
                <a:solidFill>
                  <a:schemeClr val="tx1"/>
                </a:solidFill>
              </a:rPr>
              <a:t> Abfall, Abwasser, Dekontamination, Wasseraufbereitung, Wasserreinigung, Entsorgung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B8A4EB5-4130-BC1B-BBB9-71293BCBEDB9}"/>
              </a:ext>
            </a:extLst>
          </p:cNvPr>
          <p:cNvSpPr txBox="1"/>
          <p:nvPr/>
        </p:nvSpPr>
        <p:spPr>
          <a:xfrm>
            <a:off x="8965407" y="101937"/>
            <a:ext cx="645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(5) Analyse der „Green Words“</a:t>
            </a:r>
          </a:p>
        </p:txBody>
      </p:sp>
    </p:spTree>
    <p:extLst>
      <p:ext uri="{BB962C8B-B14F-4D97-AF65-F5344CB8AC3E}">
        <p14:creationId xmlns:p14="http://schemas.microsoft.com/office/powerpoint/2010/main" val="149152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FA2DA-3957-14F9-6C16-7D287B70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55ABF-9376-D861-5BA7-7A3DE051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16" y="4506097"/>
            <a:ext cx="10455464" cy="1762897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Gemeinsame „grüne“ Tätigkeitsfelder: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Erneuerbare</a:t>
            </a:r>
            <a:r>
              <a:rPr lang="de-DE" sz="1800" dirty="0">
                <a:solidFill>
                  <a:schemeClr val="tx1"/>
                </a:solidFill>
              </a:rPr>
              <a:t> Energien</a:t>
            </a:r>
          </a:p>
          <a:p>
            <a:pPr lvl="1"/>
            <a:r>
              <a:rPr lang="de-DE" sz="1800" dirty="0">
                <a:solidFill>
                  <a:schemeClr val="tx1"/>
                </a:solidFill>
              </a:rPr>
              <a:t>Nachhaltige Mobilität/ E- Mobilität</a:t>
            </a:r>
          </a:p>
          <a:p>
            <a:pPr lvl="1"/>
            <a:endParaRPr lang="de-DE" sz="1800" dirty="0">
              <a:solidFill>
                <a:schemeClr val="tx1"/>
              </a:solidFill>
            </a:endParaRPr>
          </a:p>
          <a:p>
            <a:pPr lvl="1"/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44EE25BE-0336-172C-B516-3D4F59518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96974"/>
              </p:ext>
            </p:extLst>
          </p:nvPr>
        </p:nvGraphicFramePr>
        <p:xfrm>
          <a:off x="700217" y="1393284"/>
          <a:ext cx="10791567" cy="2931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871">
                  <a:extLst>
                    <a:ext uri="{9D8B030D-6E8A-4147-A177-3AD203B41FA5}">
                      <a16:colId xmlns:a16="http://schemas.microsoft.com/office/drawing/2014/main" val="2190241085"/>
                    </a:ext>
                  </a:extLst>
                </a:gridCol>
                <a:gridCol w="2295567">
                  <a:extLst>
                    <a:ext uri="{9D8B030D-6E8A-4147-A177-3AD203B41FA5}">
                      <a16:colId xmlns:a16="http://schemas.microsoft.com/office/drawing/2014/main" val="1713738081"/>
                    </a:ext>
                  </a:extLst>
                </a:gridCol>
                <a:gridCol w="2813603">
                  <a:extLst>
                    <a:ext uri="{9D8B030D-6E8A-4147-A177-3AD203B41FA5}">
                      <a16:colId xmlns:a16="http://schemas.microsoft.com/office/drawing/2014/main" val="1051686377"/>
                    </a:ext>
                  </a:extLst>
                </a:gridCol>
                <a:gridCol w="3349526">
                  <a:extLst>
                    <a:ext uri="{9D8B030D-6E8A-4147-A177-3AD203B41FA5}">
                      <a16:colId xmlns:a16="http://schemas.microsoft.com/office/drawing/2014/main" val="2107514296"/>
                    </a:ext>
                  </a:extLst>
                </a:gridCol>
              </a:tblGrid>
              <a:tr h="83670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Mechatroniker/in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Maschinen- und Anlagenführer/in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Metallbauer/in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83555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Mean (abs.) GE-Index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984059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Min. 1 Green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36.0%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39.4%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157079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 err="1"/>
                        <a:t>Avg</a:t>
                      </a:r>
                      <a:r>
                        <a:rPr lang="de-DE" dirty="0"/>
                        <a:t>. Gewichtung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85140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Besondere „grüne“ Tätigkeitsfelder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Green Engineering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Nachhaltiges Bauen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Recycling</a:t>
                      </a:r>
                    </a:p>
                    <a:p>
                      <a:r>
                        <a:rPr lang="de-DE" dirty="0"/>
                        <a:t>Landwirtschaft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tx1"/>
                          </a:solidFill>
                        </a:rPr>
                        <a:t>Kreislaufwirtschaft</a:t>
                      </a:r>
                    </a:p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Abfallaufbereitung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11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800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8B07E-CA14-21D3-C49F-F166424F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1FAA59-8B31-B891-957B-F76E299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Ist GE-Indikator vom Standort abhängig?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Wie entwickelt sich der GE-Indikator zeitlich?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Bei welchen Arbeitgeber/ Branchengruppe ist der GE-Indikator besonders hoch/niedrig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(Betriebsgrößen, Ausbildungsrichtungen, 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Anforderungen / Aufgaben der Berufsgruppen analysieren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937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54DDF-B47B-DFBC-8667-192672D3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13" y="286604"/>
            <a:ext cx="10455464" cy="702302"/>
          </a:xfrm>
        </p:spPr>
        <p:txBody>
          <a:bodyPr>
            <a:normAutofit fontScale="90000"/>
          </a:bodyPr>
          <a:lstStyle/>
          <a:p>
            <a:pPr>
              <a:tabLst>
                <a:tab pos="8335963" algn="l"/>
              </a:tabLst>
            </a:pPr>
            <a:r>
              <a:rPr lang="de-DE" dirty="0"/>
              <a:t>Definition „Green Economy”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7D830-D59A-4894-C744-AEC72FAA3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16" y="1128584"/>
            <a:ext cx="7006977" cy="47405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 Begriff seit 2012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 „Das Ziel der Green Economy ist eine nachhaltige Wirtschaft, die natürliche Ressourcen schont und die Umwelt weniger belastet. […]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i="0" dirty="0">
                <a:solidFill>
                  <a:schemeClr val="tx1"/>
                </a:solidFill>
                <a:effectLst/>
              </a:rPr>
              <a:t> Die Green Economy verbindet Ökologie und Ökonomie: Wirtschaft muss international wettbewerbsfähig sein, genauso aber auch umwelt- und sozial verträglich.“ – BMBF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 Eine Art zu wirtschaften, die CO2-arm, ressourceneffizient und sozial inklusiv ist (Wikipedia)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E4F37E-148C-724F-2F5B-9B85D39B1AEF}"/>
              </a:ext>
            </a:extLst>
          </p:cNvPr>
          <p:cNvSpPr txBox="1"/>
          <p:nvPr/>
        </p:nvSpPr>
        <p:spPr>
          <a:xfrm>
            <a:off x="10849233" y="0"/>
            <a:ext cx="1672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1) Einleitung</a:t>
            </a:r>
          </a:p>
        </p:txBody>
      </p:sp>
      <p:pic>
        <p:nvPicPr>
          <p:cNvPr id="7" name="Grafik 6" descr="Windmühle und Sonnenkollektoren">
            <a:extLst>
              <a:ext uri="{FF2B5EF4-FFF2-40B4-BE49-F238E27FC236}">
                <a16:creationId xmlns:a16="http://schemas.microsoft.com/office/drawing/2014/main" id="{A6202690-06C2-83F6-DAD6-870837F60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33" y="1515397"/>
            <a:ext cx="3142040" cy="2162432"/>
          </a:xfrm>
          <a:prstGeom prst="rect">
            <a:avLst/>
          </a:prstGeom>
        </p:spPr>
      </p:pic>
      <p:pic>
        <p:nvPicPr>
          <p:cNvPr id="9" name="Grafik 8" descr="Bauwerkzeuge">
            <a:extLst>
              <a:ext uri="{FF2B5EF4-FFF2-40B4-BE49-F238E27FC236}">
                <a16:creationId xmlns:a16="http://schemas.microsoft.com/office/drawing/2014/main" id="{4D239329-3CDB-E0FC-7488-B61C4205D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101" y="4006473"/>
            <a:ext cx="3342503" cy="222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2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C2F669-5E10-4EBD-8476-3BE8D6F9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Berufsgruppen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CE25B-D182-962F-11A2-7B264B8C9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Staatlich anerkannte Ausbildungsberufe</a:t>
            </a:r>
          </a:p>
          <a:p>
            <a:r>
              <a:rPr lang="de-DE" sz="2400" dirty="0">
                <a:solidFill>
                  <a:schemeClr val="tx1"/>
                </a:solidFill>
              </a:rPr>
              <a:t>Elektro- und Metallgewerbe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Mechatroniker/in:</a:t>
            </a:r>
          </a:p>
          <a:p>
            <a:pPr marL="749808" lvl="1" indent="-457200"/>
            <a:r>
              <a:rPr lang="de-DE" sz="2000" dirty="0">
                <a:solidFill>
                  <a:schemeClr val="tx1"/>
                </a:solidFill>
              </a:rPr>
              <a:t>Montage, Inbetriebnahme und Wartung mechatronischer Systeme von komplexen Maschinen, Anlagen und Systemen.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Maschinen- und Anlagenführer/in:</a:t>
            </a:r>
          </a:p>
          <a:p>
            <a:pPr marL="749808" lvl="1" indent="-457200"/>
            <a:r>
              <a:rPr lang="de-DE" sz="2000" b="0" i="0" dirty="0">
                <a:solidFill>
                  <a:schemeClr val="tx1"/>
                </a:solidFill>
                <a:effectLst/>
              </a:rPr>
              <a:t>Bedienung, Wartung und Prüfung von Produktionsanlagen in der Industrie.</a:t>
            </a:r>
            <a:endParaRPr lang="de-DE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400" dirty="0">
                <a:solidFill>
                  <a:schemeClr val="tx1"/>
                </a:solidFill>
              </a:rPr>
              <a:t>Metallbauer/in:</a:t>
            </a:r>
          </a:p>
          <a:p>
            <a:pPr marL="749808" lvl="1" indent="-457200"/>
            <a:r>
              <a:rPr lang="de-DE" sz="2000" dirty="0">
                <a:solidFill>
                  <a:schemeClr val="tx1"/>
                </a:solidFill>
              </a:rPr>
              <a:t>Formung, Fertigung oder Montierung von Konstruktionen aus Metall.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5B1B35-ED83-148A-5B24-BCDC11177AC9}"/>
              </a:ext>
            </a:extLst>
          </p:cNvPr>
          <p:cNvSpPr txBox="1"/>
          <p:nvPr/>
        </p:nvSpPr>
        <p:spPr>
          <a:xfrm>
            <a:off x="8056606" y="0"/>
            <a:ext cx="406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(2) Allgemeiner Vergleich Berufsgruppen</a:t>
            </a:r>
          </a:p>
        </p:txBody>
      </p:sp>
    </p:spTree>
    <p:extLst>
      <p:ext uri="{BB962C8B-B14F-4D97-AF65-F5344CB8AC3E}">
        <p14:creationId xmlns:p14="http://schemas.microsoft.com/office/powerpoint/2010/main" val="5626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CEBC0-1FEE-432C-5B58-2126353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Berufsstatistiken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CB7A2E7-B9F0-A244-1FB9-6720FB724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433129"/>
              </p:ext>
            </p:extLst>
          </p:nvPr>
        </p:nvGraphicFramePr>
        <p:xfrm>
          <a:off x="379764" y="1520110"/>
          <a:ext cx="11096368" cy="3078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092">
                  <a:extLst>
                    <a:ext uri="{9D8B030D-6E8A-4147-A177-3AD203B41FA5}">
                      <a16:colId xmlns:a16="http://schemas.microsoft.com/office/drawing/2014/main" val="853591783"/>
                    </a:ext>
                  </a:extLst>
                </a:gridCol>
                <a:gridCol w="2774092">
                  <a:extLst>
                    <a:ext uri="{9D8B030D-6E8A-4147-A177-3AD203B41FA5}">
                      <a16:colId xmlns:a16="http://schemas.microsoft.com/office/drawing/2014/main" val="1321979308"/>
                    </a:ext>
                  </a:extLst>
                </a:gridCol>
                <a:gridCol w="2774092">
                  <a:extLst>
                    <a:ext uri="{9D8B030D-6E8A-4147-A177-3AD203B41FA5}">
                      <a16:colId xmlns:a16="http://schemas.microsoft.com/office/drawing/2014/main" val="1241377041"/>
                    </a:ext>
                  </a:extLst>
                </a:gridCol>
                <a:gridCol w="2774092">
                  <a:extLst>
                    <a:ext uri="{9D8B030D-6E8A-4147-A177-3AD203B41FA5}">
                      <a16:colId xmlns:a16="http://schemas.microsoft.com/office/drawing/2014/main" val="4101119102"/>
                    </a:ext>
                  </a:extLst>
                </a:gridCol>
              </a:tblGrid>
              <a:tr h="656791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Mechatroniker/in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Maschinen- und Anlagenführer/in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Metallbauer/in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532345"/>
                  </a:ext>
                </a:extLst>
              </a:tr>
              <a:tr h="380522">
                <a:tc>
                  <a:txBody>
                    <a:bodyPr/>
                    <a:lstStyle/>
                    <a:p>
                      <a:r>
                        <a:rPr lang="de-DE" dirty="0"/>
                        <a:t>Anzahl Stellenanzeigen</a:t>
                      </a:r>
                      <a:r>
                        <a:rPr lang="de-DE" baseline="300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22.000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552521"/>
                  </a:ext>
                </a:extLst>
              </a:tr>
              <a:tr h="380522">
                <a:tc>
                  <a:txBody>
                    <a:bodyPr/>
                    <a:lstStyle/>
                    <a:p>
                      <a:pPr lvl="1"/>
                      <a:r>
                        <a:rPr lang="de-DE" dirty="0"/>
                        <a:t>→ Ohne Zeitarbeit</a:t>
                      </a:r>
                      <a:r>
                        <a:rPr lang="de-DE" baseline="30000" dirty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684005"/>
                  </a:ext>
                </a:extLst>
              </a:tr>
              <a:tr h="380522">
                <a:tc>
                  <a:txBody>
                    <a:bodyPr/>
                    <a:lstStyle/>
                    <a:p>
                      <a:r>
                        <a:rPr lang="de-DE" dirty="0"/>
                        <a:t>Abgeschlossene Ausbildungsverträge</a:t>
                      </a:r>
                      <a:r>
                        <a:rPr lang="de-DE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7. 500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987097"/>
                  </a:ext>
                </a:extLst>
              </a:tr>
              <a:tr h="380522">
                <a:tc>
                  <a:txBody>
                    <a:bodyPr/>
                    <a:lstStyle/>
                    <a:p>
                      <a:r>
                        <a:rPr lang="de-DE" dirty="0"/>
                        <a:t>Ausbildungsdauer</a:t>
                      </a:r>
                      <a:r>
                        <a:rPr lang="de-DE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 Jahre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Jahre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 Jahre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549235"/>
                  </a:ext>
                </a:extLst>
              </a:tr>
              <a:tr h="380522">
                <a:tc>
                  <a:txBody>
                    <a:bodyPr/>
                    <a:lstStyle/>
                    <a:p>
                      <a:r>
                        <a:rPr lang="de-DE" dirty="0"/>
                        <a:t>Überwiegender Schulabschluss</a:t>
                      </a:r>
                      <a:r>
                        <a:rPr lang="de-DE" baseline="30000" dirty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Realschule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Hauptschule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Hauptschule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32457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8D5ED97D-F8FA-819B-753B-E832B43C93F9}"/>
              </a:ext>
            </a:extLst>
          </p:cNvPr>
          <p:cNvSpPr txBox="1"/>
          <p:nvPr/>
        </p:nvSpPr>
        <p:spPr>
          <a:xfrm>
            <a:off x="8270789" y="4543639"/>
            <a:ext cx="1109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Zahlen gerundet auf nächste 500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9F47E-4AD0-8A7B-3716-1B97DB8E0D7D}"/>
              </a:ext>
            </a:extLst>
          </p:cNvPr>
          <p:cNvSpPr txBox="1"/>
          <p:nvPr/>
        </p:nvSpPr>
        <p:spPr>
          <a:xfrm>
            <a:off x="8270789" y="501450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Stichtag: 17.06.2022</a:t>
            </a:r>
          </a:p>
          <a:p>
            <a:pPr marL="342900" indent="-342900">
              <a:buAutoNum type="arabicParenR"/>
            </a:pPr>
            <a:r>
              <a:rPr lang="de-DE" dirty="0"/>
              <a:t>Bundesagentur für Arbeit</a:t>
            </a:r>
          </a:p>
          <a:p>
            <a:pPr marL="342900" indent="-342900">
              <a:buAutoNum type="arabicParenR"/>
            </a:pPr>
            <a:r>
              <a:rPr lang="de-DE" dirty="0"/>
              <a:t>IG Metall</a:t>
            </a:r>
          </a:p>
          <a:p>
            <a:pPr marL="342900" indent="-342900">
              <a:buAutoNum type="arabicParenR"/>
            </a:pPr>
            <a:r>
              <a:rPr lang="de-DE" dirty="0" err="1"/>
              <a:t>Berufenet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82034BE-C3CE-147F-F13A-5759E78F2811}"/>
              </a:ext>
            </a:extLst>
          </p:cNvPr>
          <p:cNvSpPr txBox="1"/>
          <p:nvPr/>
        </p:nvSpPr>
        <p:spPr>
          <a:xfrm>
            <a:off x="8056606" y="0"/>
            <a:ext cx="406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(2) Allgemeiner Vergleich Berufsgruppen</a:t>
            </a:r>
          </a:p>
        </p:txBody>
      </p:sp>
    </p:spTree>
    <p:extLst>
      <p:ext uri="{BB962C8B-B14F-4D97-AF65-F5344CB8AC3E}">
        <p14:creationId xmlns:p14="http://schemas.microsoft.com/office/powerpoint/2010/main" val="467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1A51B-CCD3-D533-CFBA-9A8CCBE6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Stellenausschreibung Aufbau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C6D537-DCA9-8272-8E77-47BF066AE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de-DE" cap="none" dirty="0">
                <a:solidFill>
                  <a:schemeClr val="tx1"/>
                </a:solidFill>
              </a:rPr>
              <a:t>Aus der Industrie: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E4322F3-81D5-3CF0-4DDB-1595FBB6B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 w="19050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Über uns:</a:t>
            </a:r>
          </a:p>
          <a:p>
            <a:r>
              <a:rPr lang="de-DE" dirty="0"/>
              <a:t>Wir sind ein mittelständisches Unternehmen. Unser Tätigkeitsspektrum umfasst den gesamten Elektroanlagenbau in den Teilbereichen </a:t>
            </a:r>
            <a:r>
              <a:rPr lang="de-DE" dirty="0">
                <a:solidFill>
                  <a:schemeClr val="accent2"/>
                </a:solidFill>
              </a:rPr>
              <a:t>Elektro-, Mess-, Steuer-, Regelungs- und Automatisierungstechnik</a:t>
            </a:r>
            <a:r>
              <a:rPr lang="de-DE" dirty="0"/>
              <a:t>. Die zunehmend erforderliche </a:t>
            </a:r>
            <a:r>
              <a:rPr lang="de-DE" dirty="0">
                <a:solidFill>
                  <a:schemeClr val="accent2"/>
                </a:solidFill>
              </a:rPr>
              <a:t>Automatisierung</a:t>
            </a:r>
            <a:r>
              <a:rPr lang="de-DE" dirty="0"/>
              <a:t> wird im Auftrag unserer Kunden kompetent umgesetzt.</a:t>
            </a:r>
          </a:p>
          <a:p>
            <a:r>
              <a:rPr lang="de-DE" dirty="0"/>
              <a:t>Ihre Tätigkeiten:</a:t>
            </a:r>
          </a:p>
          <a:p>
            <a:pPr lvl="1"/>
            <a:r>
              <a:rPr lang="de-DE" dirty="0"/>
              <a:t>[…]</a:t>
            </a:r>
          </a:p>
          <a:p>
            <a:pPr marL="201168" lvl="1" indent="0">
              <a:buNone/>
            </a:pPr>
            <a:endParaRPr lang="de-DE" dirty="0"/>
          </a:p>
          <a:p>
            <a:r>
              <a:rPr lang="de-DE" dirty="0"/>
              <a:t>Anforderungen:</a:t>
            </a:r>
          </a:p>
          <a:p>
            <a:pPr lvl="1"/>
            <a:r>
              <a:rPr lang="de-DE" dirty="0"/>
              <a:t>Abgeschlossene Ausbildung</a:t>
            </a:r>
          </a:p>
          <a:p>
            <a:pPr lvl="1"/>
            <a:r>
              <a:rPr lang="de-DE" dirty="0"/>
              <a:t>[…]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A694155-6F3A-8198-41C5-787704CC2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de-DE" cap="none" dirty="0">
                <a:solidFill>
                  <a:schemeClr val="tx1"/>
                </a:solidFill>
              </a:rPr>
              <a:t>Von einem Personaldienstleister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F3E488A7-13F2-4018-028B-957ADBDC8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2427816"/>
          </a:xfrm>
          <a:ln w="19050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de-DE" dirty="0"/>
              <a:t>Für unseren namhaften Kunden aus [Ort] suchen wir zum nächstmöglichen Zeitpunkt einen … (m/w/d).</a:t>
            </a:r>
          </a:p>
          <a:p>
            <a:r>
              <a:rPr lang="de-DE" dirty="0"/>
              <a:t>Über uns (d.h. </a:t>
            </a:r>
            <a:r>
              <a:rPr lang="de-DE" cap="none" dirty="0">
                <a:solidFill>
                  <a:schemeClr val="tx1"/>
                </a:solidFill>
              </a:rPr>
              <a:t>Personaldienstleister)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olidFill>
                  <a:schemeClr val="accent2"/>
                </a:solidFill>
              </a:rPr>
              <a:t>grün</a:t>
            </a:r>
            <a:r>
              <a:rPr lang="de-DE" dirty="0"/>
              <a:t>[…]</a:t>
            </a:r>
          </a:p>
          <a:p>
            <a:r>
              <a:rPr lang="de-DE" dirty="0"/>
              <a:t>Ihre Tätigkeiten:</a:t>
            </a:r>
          </a:p>
          <a:p>
            <a:pPr lvl="1"/>
            <a:r>
              <a:rPr lang="de-DE" dirty="0"/>
              <a:t>[…]</a:t>
            </a:r>
          </a:p>
          <a:p>
            <a:r>
              <a:rPr lang="de-DE" dirty="0"/>
              <a:t>Anforderungen:</a:t>
            </a:r>
          </a:p>
          <a:p>
            <a:pPr lvl="1"/>
            <a:r>
              <a:rPr lang="de-DE" dirty="0"/>
              <a:t>Abgeschlossene Ausbildung</a:t>
            </a:r>
          </a:p>
          <a:p>
            <a:pPr lvl="1"/>
            <a:r>
              <a:rPr lang="de-DE" dirty="0"/>
              <a:t>[…]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8DF55E-3427-B9F6-4BA6-0039B49EE1D2}"/>
              </a:ext>
            </a:extLst>
          </p:cNvPr>
          <p:cNvSpPr txBox="1"/>
          <p:nvPr/>
        </p:nvSpPr>
        <p:spPr>
          <a:xfrm>
            <a:off x="7524750" y="47750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(3) </a:t>
            </a:r>
            <a:r>
              <a:rPr lang="de-DE" dirty="0" err="1"/>
              <a:t>Pre</a:t>
            </a:r>
            <a:r>
              <a:rPr lang="de-DE" dirty="0"/>
              <a:t>-Processing von Stellenausschreibungen</a:t>
            </a:r>
          </a:p>
        </p:txBody>
      </p:sp>
    </p:spTree>
    <p:extLst>
      <p:ext uri="{BB962C8B-B14F-4D97-AF65-F5344CB8AC3E}">
        <p14:creationId xmlns:p14="http://schemas.microsoft.com/office/powerpoint/2010/main" val="312772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E53F10D-0BFB-7E4B-3E6A-2C0B3618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Textverarbeitung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8889C07-0902-5FC5-95CD-A773291BC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84" y="1178012"/>
            <a:ext cx="10331896" cy="469108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„Standard“ </a:t>
            </a:r>
            <a:r>
              <a:rPr lang="de-DE" dirty="0" err="1"/>
              <a:t>pre-processing</a:t>
            </a:r>
            <a:r>
              <a:rPr lang="de-DE" dirty="0"/>
              <a:t> vorgehen: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Entfernen von Sonderzeichen und Zahlen !"#$%&amp;'()*+,-./:;&lt;=&gt;?@[\]^_•`{|}~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Tokenization</a:t>
            </a:r>
            <a:r>
              <a:rPr lang="de-DE" dirty="0"/>
              <a:t> (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nltk</a:t>
            </a:r>
            <a:r>
              <a:rPr lang="de-DE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Lemmatization</a:t>
            </a:r>
            <a:r>
              <a:rPr lang="de-DE" dirty="0"/>
              <a:t>  (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HanoverTagger</a:t>
            </a:r>
            <a:r>
              <a:rPr lang="de-DE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(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nltk</a:t>
            </a:r>
            <a:r>
              <a:rPr lang="de-DE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Lemmatization</a:t>
            </a:r>
            <a:r>
              <a:rPr lang="de-DE" dirty="0"/>
              <a:t>: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U</a:t>
            </a:r>
            <a:r>
              <a:rPr lang="de-DE" dirty="0"/>
              <a:t>mweltfreundlich, umweltfreundlich</a:t>
            </a:r>
            <a:r>
              <a:rPr lang="de-DE" dirty="0">
                <a:solidFill>
                  <a:srgbClr val="FF0000"/>
                </a:solidFill>
              </a:rPr>
              <a:t>er</a:t>
            </a:r>
            <a:r>
              <a:rPr lang="de-DE" dirty="0"/>
              <a:t> Beruf, umweltfreundlich</a:t>
            </a:r>
            <a:r>
              <a:rPr lang="de-DE" dirty="0">
                <a:solidFill>
                  <a:srgbClr val="FF0000"/>
                </a:solidFill>
              </a:rPr>
              <a:t>es</a:t>
            </a:r>
            <a:r>
              <a:rPr lang="de-DE" dirty="0"/>
              <a:t> Unternehmen, umweltfreundlich</a:t>
            </a:r>
            <a:r>
              <a:rPr lang="de-DE" dirty="0">
                <a:solidFill>
                  <a:srgbClr val="FF0000"/>
                </a:solidFill>
              </a:rPr>
              <a:t>e</a:t>
            </a:r>
            <a:r>
              <a:rPr lang="de-DE" dirty="0"/>
              <a:t> Methoden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/>
              <a:t>umweltfreundlich</a:t>
            </a:r>
          </a:p>
          <a:p>
            <a:pPr marL="0" indent="0">
              <a:buNone/>
            </a:pPr>
            <a:r>
              <a:rPr lang="de-DE" b="1" dirty="0"/>
              <a:t>Wichtige</a:t>
            </a:r>
            <a:r>
              <a:rPr lang="en-US" b="1" dirty="0"/>
              <a:t> </a:t>
            </a:r>
            <a:r>
              <a:rPr lang="de-DE" b="1" dirty="0"/>
              <a:t>Voraussetzung</a:t>
            </a:r>
            <a:r>
              <a:rPr lang="en-US" b="1" dirty="0"/>
              <a:t> für string matching!</a:t>
            </a:r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95A056-2F29-1DDA-A917-998A28A05294}"/>
              </a:ext>
            </a:extLst>
          </p:cNvPr>
          <p:cNvSpPr txBox="1"/>
          <p:nvPr/>
        </p:nvSpPr>
        <p:spPr>
          <a:xfrm>
            <a:off x="7524750" y="47750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(3) </a:t>
            </a:r>
            <a:r>
              <a:rPr lang="de-DE" dirty="0" err="1"/>
              <a:t>Pre</a:t>
            </a:r>
            <a:r>
              <a:rPr lang="de-DE" dirty="0"/>
              <a:t>-Processing von Stellenausschreibungen</a:t>
            </a:r>
          </a:p>
        </p:txBody>
      </p:sp>
      <p:sp>
        <p:nvSpPr>
          <p:cNvPr id="10" name="Pfeil: nach links 9">
            <a:extLst>
              <a:ext uri="{FF2B5EF4-FFF2-40B4-BE49-F238E27FC236}">
                <a16:creationId xmlns:a16="http://schemas.microsoft.com/office/drawing/2014/main" id="{36AEE3ED-6D07-F445-EAE4-1F4110B8A823}"/>
              </a:ext>
            </a:extLst>
          </p:cNvPr>
          <p:cNvSpPr/>
          <p:nvPr/>
        </p:nvSpPr>
        <p:spPr>
          <a:xfrm>
            <a:off x="5346923" y="2526569"/>
            <a:ext cx="1162050" cy="3714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0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79833-1155-39E6-1F0C-EAFA5127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Green Economy Indikator (GE-Indikator)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916280-066C-8CD6-5DD8-4F11E65F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128584"/>
            <a:ext cx="10793730" cy="4740510"/>
          </a:xfrm>
        </p:spPr>
        <p:txBody>
          <a:bodyPr>
            <a:normAutofit/>
          </a:bodyPr>
          <a:lstStyle/>
          <a:p>
            <a:r>
              <a:rPr lang="de-DE" dirty="0" err="1"/>
              <a:t>WAoeN</a:t>
            </a:r>
            <a:r>
              <a:rPr lang="de-DE" dirty="0"/>
              <a:t>:</a:t>
            </a:r>
          </a:p>
          <a:p>
            <a:r>
              <a:rPr lang="de-DE" dirty="0"/>
              <a:t>Wortliste der Assoziationen zur ökologischen Nachhaltigkeit</a:t>
            </a:r>
          </a:p>
          <a:p>
            <a:r>
              <a:rPr lang="de-DE" dirty="0"/>
              <a:t>1800 „</a:t>
            </a:r>
            <a:r>
              <a:rPr lang="de-DE" dirty="0">
                <a:solidFill>
                  <a:schemeClr val="accent2"/>
                </a:solidFill>
              </a:rPr>
              <a:t>Green Wörtern</a:t>
            </a:r>
            <a:r>
              <a:rPr lang="de-DE" dirty="0"/>
              <a:t>“, erweitert Wortliste des Umweltbundesamtes (UBA/BMU 2021)</a:t>
            </a:r>
          </a:p>
          <a:p>
            <a:endParaRPr lang="de-DE" dirty="0"/>
          </a:p>
          <a:p>
            <a:r>
              <a:rPr lang="de-DE" dirty="0"/>
              <a:t>Vorgehen: Untersuchung der Stellenanzeigen auf die Stichworte </a:t>
            </a:r>
          </a:p>
          <a:p>
            <a:r>
              <a:rPr lang="de-DE" dirty="0"/>
              <a:t>Stichworte sind annotiert mit </a:t>
            </a:r>
            <a:r>
              <a:rPr lang="de-DE" i="1" dirty="0"/>
              <a:t>Gewichtung</a:t>
            </a:r>
            <a:r>
              <a:rPr lang="de-DE" dirty="0"/>
              <a:t>:</a:t>
            </a:r>
          </a:p>
          <a:p>
            <a:r>
              <a:rPr lang="de-DE" dirty="0"/>
              <a:t>Quantifiziert die „Stärke“ der Assoziation zu ökologischer Nachhaltigkeit</a:t>
            </a: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87682B-5BC2-6449-90D0-F4B8F54AB6C1}"/>
              </a:ext>
            </a:extLst>
          </p:cNvPr>
          <p:cNvSpPr txBox="1"/>
          <p:nvPr/>
        </p:nvSpPr>
        <p:spPr>
          <a:xfrm>
            <a:off x="9144000" y="477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(4) Green Economy Indikator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DCC7CB-4255-F615-1019-94779868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653" y="2838368"/>
            <a:ext cx="2476846" cy="119079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369D231-AC99-B37A-59BD-DAED57957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499" y="2828841"/>
            <a:ext cx="1200318" cy="1200318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E859DE2E-1252-1BA7-0E08-CC4B91976381}"/>
              </a:ext>
            </a:extLst>
          </p:cNvPr>
          <p:cNvSpPr/>
          <p:nvPr/>
        </p:nvSpPr>
        <p:spPr>
          <a:xfrm>
            <a:off x="439442" y="4883806"/>
            <a:ext cx="8328024" cy="994815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Absolut: Anzahl von Green Words in einer Stellenausschreibung</a:t>
            </a:r>
          </a:p>
          <a:p>
            <a:r>
              <a:rPr lang="de-DE" dirty="0">
                <a:solidFill>
                  <a:schemeClr val="tx1"/>
                </a:solidFill>
              </a:rPr>
              <a:t>Gewichtet: Summe der Gewichtungen der Green Words in einer Stellenausschreibung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888DD96-E7EB-A575-CA18-CB766EAC00E4}"/>
              </a:ext>
            </a:extLst>
          </p:cNvPr>
          <p:cNvSpPr/>
          <p:nvPr/>
        </p:nvSpPr>
        <p:spPr>
          <a:xfrm>
            <a:off x="439442" y="4395489"/>
            <a:ext cx="8328024" cy="48831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GE-Indikator</a:t>
            </a:r>
          </a:p>
        </p:txBody>
      </p:sp>
    </p:spTree>
    <p:extLst>
      <p:ext uri="{BB962C8B-B14F-4D97-AF65-F5344CB8AC3E}">
        <p14:creationId xmlns:p14="http://schemas.microsoft.com/office/powerpoint/2010/main" val="416617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53EE8-D805-1C3A-C476-301BAAF7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Ergebnisse: Absoluter GE-Indikator</a:t>
            </a:r>
          </a:p>
        </p:txBody>
      </p:sp>
      <p:graphicFrame>
        <p:nvGraphicFramePr>
          <p:cNvPr id="6" name="Tabelle 4">
            <a:extLst>
              <a:ext uri="{FF2B5EF4-FFF2-40B4-BE49-F238E27FC236}">
                <a16:creationId xmlns:a16="http://schemas.microsoft.com/office/drawing/2014/main" id="{E00DF99A-C0A6-A245-3FB8-65E471CA9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1566"/>
              </p:ext>
            </p:extLst>
          </p:nvPr>
        </p:nvGraphicFramePr>
        <p:xfrm>
          <a:off x="376468" y="1827932"/>
          <a:ext cx="6343135" cy="3612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894">
                  <a:extLst>
                    <a:ext uri="{9D8B030D-6E8A-4147-A177-3AD203B41FA5}">
                      <a16:colId xmlns:a16="http://schemas.microsoft.com/office/drawing/2014/main" val="2190241085"/>
                    </a:ext>
                  </a:extLst>
                </a:gridCol>
                <a:gridCol w="1646638">
                  <a:extLst>
                    <a:ext uri="{9D8B030D-6E8A-4147-A177-3AD203B41FA5}">
                      <a16:colId xmlns:a16="http://schemas.microsoft.com/office/drawing/2014/main" val="1713738081"/>
                    </a:ext>
                  </a:extLst>
                </a:gridCol>
                <a:gridCol w="1653798">
                  <a:extLst>
                    <a:ext uri="{9D8B030D-6E8A-4147-A177-3AD203B41FA5}">
                      <a16:colId xmlns:a16="http://schemas.microsoft.com/office/drawing/2014/main" val="1051686377"/>
                    </a:ext>
                  </a:extLst>
                </a:gridCol>
                <a:gridCol w="1968805">
                  <a:extLst>
                    <a:ext uri="{9D8B030D-6E8A-4147-A177-3AD203B41FA5}">
                      <a16:colId xmlns:a16="http://schemas.microsoft.com/office/drawing/2014/main" val="2107514296"/>
                    </a:ext>
                  </a:extLst>
                </a:gridCol>
              </a:tblGrid>
              <a:tr h="836703">
                <a:tc>
                  <a:txBody>
                    <a:bodyPr/>
                    <a:lstStyle/>
                    <a:p>
                      <a:r>
                        <a:rPr lang="de-DE" dirty="0"/>
                        <a:t>Absolut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Mechatroniker/in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Maschinen- und Anlagenführer/in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Metallbauer/in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83555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984059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85140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Min.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39.4%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52163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Min.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43.2%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326200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Min.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24.7%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40389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24DA427B-A238-69E0-B2CB-20A6B5BE0EE1}"/>
              </a:ext>
            </a:extLst>
          </p:cNvPr>
          <p:cNvSpPr txBox="1"/>
          <p:nvPr/>
        </p:nvSpPr>
        <p:spPr>
          <a:xfrm>
            <a:off x="9144000" y="477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(4) Green Economy Indikator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F59C4F5-18F5-2823-55D3-85FA58748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04" y="141756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7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9D929-55E3-DE3B-39B9-1A43A7E8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Ergebnisse: Gewichteter GE-Indikator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C275771-113C-3036-21FC-6D3013F3F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70808"/>
              </p:ext>
            </p:extLst>
          </p:nvPr>
        </p:nvGraphicFramePr>
        <p:xfrm>
          <a:off x="700216" y="1348478"/>
          <a:ext cx="10286859" cy="2775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514">
                  <a:extLst>
                    <a:ext uri="{9D8B030D-6E8A-4147-A177-3AD203B41FA5}">
                      <a16:colId xmlns:a16="http://schemas.microsoft.com/office/drawing/2014/main" val="2190241085"/>
                    </a:ext>
                  </a:extLst>
                </a:gridCol>
                <a:gridCol w="2652607">
                  <a:extLst>
                    <a:ext uri="{9D8B030D-6E8A-4147-A177-3AD203B41FA5}">
                      <a16:colId xmlns:a16="http://schemas.microsoft.com/office/drawing/2014/main" val="1713738081"/>
                    </a:ext>
                  </a:extLst>
                </a:gridCol>
                <a:gridCol w="2864045">
                  <a:extLst>
                    <a:ext uri="{9D8B030D-6E8A-4147-A177-3AD203B41FA5}">
                      <a16:colId xmlns:a16="http://schemas.microsoft.com/office/drawing/2014/main" val="1051686377"/>
                    </a:ext>
                  </a:extLst>
                </a:gridCol>
                <a:gridCol w="2905693">
                  <a:extLst>
                    <a:ext uri="{9D8B030D-6E8A-4147-A177-3AD203B41FA5}">
                      <a16:colId xmlns:a16="http://schemas.microsoft.com/office/drawing/2014/main" val="2107514296"/>
                    </a:ext>
                  </a:extLst>
                </a:gridCol>
              </a:tblGrid>
              <a:tr h="836703">
                <a:tc>
                  <a:txBody>
                    <a:bodyPr/>
                    <a:lstStyle/>
                    <a:p>
                      <a:r>
                        <a:rPr lang="de-DE" dirty="0"/>
                        <a:t>Gewichtet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Mechatroniker/in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Maschinen- und Anlagenführer/in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Metallbauer/in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83555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984059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 err="1"/>
                        <a:t>Avg</a:t>
                      </a:r>
                      <a:r>
                        <a:rPr lang="de-DE" dirty="0"/>
                        <a:t>. Gewichtung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85140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44.67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326200"/>
                  </a:ext>
                </a:extLst>
              </a:tr>
              <a:tr h="484757">
                <a:tc>
                  <a:txBody>
                    <a:bodyPr/>
                    <a:lstStyle/>
                    <a:p>
                      <a:r>
                        <a:rPr lang="de-DE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40389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4E0F3DF-2EAE-ADAC-004A-F059E8E59197}"/>
              </a:ext>
            </a:extLst>
          </p:cNvPr>
          <p:cNvSpPr txBox="1"/>
          <p:nvPr/>
        </p:nvSpPr>
        <p:spPr>
          <a:xfrm>
            <a:off x="9144000" y="477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(4) Green Economy Indikator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06B52B-248D-F308-03A1-B1F7C33D2223}"/>
              </a:ext>
            </a:extLst>
          </p:cNvPr>
          <p:cNvSpPr txBox="1"/>
          <p:nvPr/>
        </p:nvSpPr>
        <p:spPr>
          <a:xfrm>
            <a:off x="700216" y="4181875"/>
            <a:ext cx="10286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Welche „grüne“ Kompetenzen werden verwendet? Überschneidungen?</a:t>
            </a:r>
          </a:p>
          <a:p>
            <a:endParaRPr lang="de-DE" dirty="0"/>
          </a:p>
          <a:p>
            <a:r>
              <a:rPr lang="de-DE" dirty="0"/>
              <a:t>Mechatroniker/in: 465/ 1800 Wörter</a:t>
            </a:r>
          </a:p>
          <a:p>
            <a:r>
              <a:rPr lang="de-DE" dirty="0"/>
              <a:t>Maschinen- und Anlagenführer/in: 382 / 1800</a:t>
            </a:r>
          </a:p>
          <a:p>
            <a:r>
              <a:rPr lang="de-DE" dirty="0"/>
              <a:t>Metallbauer/in: 322 / 1800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7173545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1061</Words>
  <Application>Microsoft Office PowerPoint</Application>
  <PresentationFormat>Breitbild</PresentationFormat>
  <Paragraphs>233</Paragraphs>
  <Slides>16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Lato</vt:lpstr>
      <vt:lpstr>Wingdings</vt:lpstr>
      <vt:lpstr>Rückblick</vt:lpstr>
      <vt:lpstr>Acrobat Document</vt:lpstr>
      <vt:lpstr>Green Economy</vt:lpstr>
      <vt:lpstr>Definition „Green Economy”</vt:lpstr>
      <vt:lpstr>Berufsgruppen</vt:lpstr>
      <vt:lpstr>Berufsstatistiken</vt:lpstr>
      <vt:lpstr>Stellenausschreibung Aufbau</vt:lpstr>
      <vt:lpstr>Textverarbeitung</vt:lpstr>
      <vt:lpstr>Green Economy Indikator (GE-Indikator)</vt:lpstr>
      <vt:lpstr>Ergebnisse: Absoluter GE-Indikator</vt:lpstr>
      <vt:lpstr>Ergebnisse: Gewichteter GE-Indikator</vt:lpstr>
      <vt:lpstr>Welche Wörter werden verwendet?</vt:lpstr>
      <vt:lpstr>Clustering der Green Words</vt:lpstr>
      <vt:lpstr>„Grüne“ Tätigkeitsbereiche Mechatroniker</vt:lpstr>
      <vt:lpstr>„Grüne“ Tätigkeitsbereiche Maschinen- und Anlagenführer/in</vt:lpstr>
      <vt:lpstr>„Grüne“ Tätigkeitsbereiche Metallbauer/in</vt:lpstr>
      <vt:lpstr>Zusammenfassung</vt:lpstr>
      <vt:lpstr>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Economy</dc:title>
  <dc:creator>Jan Engler</dc:creator>
  <cp:lastModifiedBy>Jan Engler</cp:lastModifiedBy>
  <cp:revision>21</cp:revision>
  <dcterms:created xsi:type="dcterms:W3CDTF">2022-06-17T19:04:08Z</dcterms:created>
  <dcterms:modified xsi:type="dcterms:W3CDTF">2022-06-20T09:32:36Z</dcterms:modified>
</cp:coreProperties>
</file>